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CAPÍTULO 1 – Introdução a Bancos de Dados e a Necessidade de Estrutura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Compreendendo os fundamentos dos sistemas de gerenciamento de dados e sua importância no mundo digital contemporâneo.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9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396" y="3014424"/>
            <a:ext cx="10601444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Por Que Bancos de Dados São Essenciais Hoje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96" y="3928110"/>
            <a:ext cx="493871" cy="4938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2203" y="4045387"/>
            <a:ext cx="247316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Organização Eficiente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432203" y="4472464"/>
            <a:ext cx="3510439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Estruturam e protegem grandes volumes de dados complexos, eliminando redundâncias e mantendo consistência.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9577" y="3928110"/>
            <a:ext cx="493871" cy="4938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30384" y="4045387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Acesso Simultâneo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5930384" y="4472464"/>
            <a:ext cx="3510439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Permitem que múltiplos usuários acessem e modifiquem dados simultaneamente de forma rápida e segura.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87758" y="3928110"/>
            <a:ext cx="493871" cy="4938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28565" y="4045387"/>
            <a:ext cx="249614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Decisões Estratégicas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0428565" y="4472464"/>
            <a:ext cx="3510439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Fundamentais para análises e decisões estratégicas em empresas modernas, suportando Business Intelligence e Analytics.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691396" y="6057286"/>
            <a:ext cx="13247608" cy="32266"/>
          </a:xfrm>
          <a:prstGeom prst="rect">
            <a:avLst/>
          </a:prstGeom>
          <a:solidFill>
            <a:srgbClr val="3C3939">
              <a:alpha val="50000"/>
            </a:srgbClr>
          </a:solidFill>
          <a:ln/>
        </p:spPr>
      </p:sp>
      <p:sp>
        <p:nvSpPr>
          <p:cNvPr id="14" name="Text 8"/>
          <p:cNvSpPr/>
          <p:nvPr/>
        </p:nvSpPr>
        <p:spPr>
          <a:xfrm>
            <a:off x="691396" y="6385798"/>
            <a:ext cx="2963466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Próximos Passos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691396" y="7052548"/>
            <a:ext cx="13247608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 próximos capítulos, vamos aprofundar em modelagem conceitual e lógica, linguagem SQL para manipulação de dados e técnicas avançadas de administração de bancos de dados.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72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Dados, Informação e Conhecimento: A Base do Entendimento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04912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339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2976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Fatos brutos, sem contexto ou significado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6916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números isolados, nomes avulsos, códigos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104912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3339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Informação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3829764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organizados que fazem sentido em um contexto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451396" y="46916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"Telefone da Viviane é (11) 58899-3587"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104912"/>
            <a:ext cx="4196358" cy="2909888"/>
          </a:xfrm>
          <a:prstGeom prst="roundRect">
            <a:avLst>
              <a:gd name="adj" fmla="val 327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74568" y="3339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Conhecimento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4568" y="382976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Interpretação e aplicação da informação para tomar decisões estratégicas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4568" y="50545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Exemplo: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Análise de tendências para ações futuras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2699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 hierarquia é fundamental para entendermos por que simplesmente armazenar dados não é suficiente – precisamos de sistemas que transformem dados em informação útil e conhecimento aplicável.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66" y="446365"/>
            <a:ext cx="8167330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Problema do Armazenamento Tradicional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166" y="1359456"/>
            <a:ext cx="2752487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Limitações das Planilhas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68166" y="1826062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Planilhas simples e datasets apresentam desafios significativos à medida que os dados crescem: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8166" y="2491740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Redundância severa e inconsistência de dados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8166" y="2808327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Dificuldade de acesso simultâneo por múltiplos usuários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8166" y="3124914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Ausência de mecanismos de segurança robustos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68166" y="3441502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controle de integridade referencial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68166" y="3758089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Escalabilidade limitada para grandes volumes</a:t>
            </a:r>
            <a:endParaRPr lang="en-US" sz="12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0821" y="1379815"/>
            <a:ext cx="6549033" cy="654903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20821" y="8111490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Consequência real: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 duplicação de informações em diversos arquivos gera erros críticos, retrabalho constante e perda de produtividade nas organizações.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3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3201948"/>
            <a:ext cx="13161169" cy="2623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300"/>
              </a:lnSpc>
              <a:buNone/>
            </a:pPr>
            <a:r>
              <a:rPr lang="en-US" sz="8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Redundância e Inconsistência</a:t>
            </a:r>
            <a:endParaRPr lang="en-US" sz="8250" dirty="0"/>
          </a:p>
        </p:txBody>
      </p:sp>
      <p:sp>
        <p:nvSpPr>
          <p:cNvPr id="4" name="Text 1"/>
          <p:cNvSpPr/>
          <p:nvPr/>
        </p:nvSpPr>
        <p:spPr>
          <a:xfrm>
            <a:off x="734616" y="6140410"/>
            <a:ext cx="4198263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 Início do Problema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734616" y="6979920"/>
            <a:ext cx="1316116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Quando os mesmos dados são armazenados em múltiplos locais sem sincronização, criamos um ambiente propício a erros, divergências e decisões baseadas em informações conflitantes.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735568"/>
            <a:ext cx="7709059" cy="1921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Evolução para os Sistemas de Gerenciamento de Banco de Dados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871" y="2964656"/>
            <a:ext cx="770905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SGBDs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(Sistemas de Gerenciamento de Banco de Dados) representam a solução profissional para o armazenamento, organização e gerenciamento de dados em larga escala.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3871" y="4179332"/>
            <a:ext cx="3752017" cy="1554837"/>
          </a:xfrm>
          <a:prstGeom prst="roundRect">
            <a:avLst>
              <a:gd name="adj" fmla="val 553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31637" y="440709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Exemplos Populares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31637" y="4850368"/>
            <a:ext cx="329648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Oracle, MySQL, SQL Server, PostgreSQL, MongoDB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60794" y="4179332"/>
            <a:ext cx="3752136" cy="1554837"/>
          </a:xfrm>
          <a:prstGeom prst="roundRect">
            <a:avLst>
              <a:gd name="adj" fmla="val 553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88560" y="440709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Funções Principais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88560" y="4850368"/>
            <a:ext cx="329660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Definição, manipulação, controle e recuperação eficiente dos dados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203871" y="5939076"/>
            <a:ext cx="7709059" cy="1554837"/>
          </a:xfrm>
          <a:prstGeom prst="roundRect">
            <a:avLst>
              <a:gd name="adj" fmla="val 553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31637" y="6166842"/>
            <a:ext cx="3065145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Componentes do Sistema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6431637" y="6610112"/>
            <a:ext cx="725352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estruturados, hardware, software especializado e diferentes tipos de usuários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122812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Funções e Componentes do SGBD em Detalhe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31507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705814"/>
            <a:ext cx="3347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Definição de Dados (DDL)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9623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Linguagens especializadas para criar e modificar estruturas de tabelas, índices e relacionamentos.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764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31507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705814"/>
            <a:ext cx="3847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Manipulação de Dados (DML)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9623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Operações de inserção, consulta, atualização e exclusão de registros de forma controlada.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3188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673918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848225"/>
            <a:ext cx="3364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Controle de Concorrência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33864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Gerenciamento de múltiplos acessos simultâneos, evitando conflitos e garantindo integridade.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3188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673918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848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Segurança e Backup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33864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Autenticação rigorosa, autorização por perfis de usuário e backups automáticos programados.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4896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Estes componentes trabalham em conjunto para garantir que os dados estejam sempre disponíveis, consistentes e protegidos contra perdas ou acessos não autorizados.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8999"/>
            <a:ext cx="5866924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Arquitetura do SGBD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4" y="4455438"/>
            <a:ext cx="4353878" cy="896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8459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Usuário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08459" y="6060519"/>
            <a:ext cx="3905726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Interage através de interfaces e aplicações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261" y="4455438"/>
            <a:ext cx="4353878" cy="896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2337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Software SGBD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2337" y="6060519"/>
            <a:ext cx="3905726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Processa requisições e gerencia operações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139" y="4455438"/>
            <a:ext cx="4353878" cy="896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214" y="5575935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Dados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6214" y="6060519"/>
            <a:ext cx="3905726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Armazenados de forma estruturada e otimizada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84384" y="7253645"/>
            <a:ext cx="1306163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 separação em camadas garante independência entre a interface do usuário e o armazenamento físico dos dados.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0" y="589955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Modelos de Dados: Representando a Realidade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5050" y="2161699"/>
            <a:ext cx="2891790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Como organizamos informações complexas?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115050" y="3351371"/>
            <a:ext cx="2891790" cy="1437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modelos de dados fornecem abstrações que nos permitem representar entidades do mundo real e seus relacionamentos de forma estruturada e compreensível.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9452610" y="2184202"/>
            <a:ext cx="4556760" cy="1727240"/>
          </a:xfrm>
          <a:prstGeom prst="roundRect">
            <a:avLst>
              <a:gd name="adj" fmla="val 436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9475470" y="2207062"/>
            <a:ext cx="718423" cy="1681520"/>
          </a:xfrm>
          <a:prstGeom prst="roundRect">
            <a:avLst>
              <a:gd name="adj" fmla="val 6683"/>
            </a:avLst>
          </a:prstGeom>
          <a:solidFill>
            <a:srgbClr val="E1E1EA"/>
          </a:solidFill>
          <a:ln/>
        </p:spPr>
      </p:sp>
      <p:sp>
        <p:nvSpPr>
          <p:cNvPr id="8" name="Text 5"/>
          <p:cNvSpPr/>
          <p:nvPr/>
        </p:nvSpPr>
        <p:spPr>
          <a:xfrm>
            <a:off x="9696093" y="2879408"/>
            <a:ext cx="26943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373439" y="2386608"/>
            <a:ext cx="2245400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Relacional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73439" y="2846784"/>
            <a:ext cx="3613071" cy="86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Dados organizados em tabelas (relações) com linhas e colunas interconectadas por chaves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9452610" y="4090988"/>
            <a:ext cx="4556760" cy="1727240"/>
          </a:xfrm>
          <a:prstGeom prst="roundRect">
            <a:avLst>
              <a:gd name="adj" fmla="val 436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9475470" y="4113847"/>
            <a:ext cx="718423" cy="1681520"/>
          </a:xfrm>
          <a:prstGeom prst="roundRect">
            <a:avLst>
              <a:gd name="adj" fmla="val 6683"/>
            </a:avLst>
          </a:prstGeom>
          <a:solidFill>
            <a:srgbClr val="E1E1EA"/>
          </a:solidFill>
          <a:ln/>
        </p:spPr>
      </p:sp>
      <p:sp>
        <p:nvSpPr>
          <p:cNvPr id="13" name="Text 10"/>
          <p:cNvSpPr/>
          <p:nvPr/>
        </p:nvSpPr>
        <p:spPr>
          <a:xfrm>
            <a:off x="9696093" y="4786193"/>
            <a:ext cx="26943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0373439" y="4293394"/>
            <a:ext cx="3560445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Modelo Entidade-Relacionamento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73439" y="4753570"/>
            <a:ext cx="3613071" cy="862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Representação gráfica das entidades, atributos e relacionamentos através de diagramas ER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9452610" y="5997773"/>
            <a:ext cx="4556760" cy="1439823"/>
          </a:xfrm>
          <a:prstGeom prst="roundRect">
            <a:avLst>
              <a:gd name="adj" fmla="val 524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475470" y="6020633"/>
            <a:ext cx="718423" cy="1394103"/>
          </a:xfrm>
          <a:prstGeom prst="roundRect">
            <a:avLst>
              <a:gd name="adj" fmla="val 6683"/>
            </a:avLst>
          </a:prstGeom>
          <a:solidFill>
            <a:srgbClr val="E1E1EA"/>
          </a:solidFill>
          <a:ln/>
        </p:spPr>
      </p:sp>
      <p:sp>
        <p:nvSpPr>
          <p:cNvPr id="18" name="Text 15"/>
          <p:cNvSpPr/>
          <p:nvPr/>
        </p:nvSpPr>
        <p:spPr>
          <a:xfrm>
            <a:off x="9696093" y="6549271"/>
            <a:ext cx="26943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0373439" y="6200180"/>
            <a:ext cx="2245400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Outros Modelos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373439" y="6660356"/>
            <a:ext cx="3613071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Orientado a objetos, hierárquico, em rede, NoSQL (documentos, grafos, chave-valor)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7580"/>
            <a:ext cx="7868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Arquitetura de Três Esquemas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37084"/>
            <a:ext cx="81124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Abstração e Independência dos Dados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024664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0604" y="3478292"/>
            <a:ext cx="3200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Esquema Físico (Interno)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68710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como os dados são fisicamente armazenados no hardware – estruturas de arquivos, índices, métodos de acesso e otimizações de disco.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84383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43776" y="3138011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Esquema Conceitual (Lógico)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3982760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Descreve a estrutura lógica completa dos dados – todas as entidades, atributos, relacionamentos e restrições de integridade do banco.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2344222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66948" y="2797850"/>
            <a:ext cx="3400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Esquema Externo (Visões)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3288268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Apresenta diferentes perspectivas personalizadas dos dados para grupos distintos de usuários, conforme suas necessidades específicas.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265188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D2D2E0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609278"/>
            <a:ext cx="283488" cy="22681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30906" y="6548676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Benefício principal: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Mudanças no armazenamento físico não afetam as aplicações nem a experiência dos usuários finais, garantindo manutenibilidade e evolução do sistema.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2025-10-19T22:45:55Z</dcterms:created>
  <dcterms:modified xsi:type="dcterms:W3CDTF">2025-10-19T22:45:55Z</dcterms:modified>
</cp:coreProperties>
</file>